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Caveat"/>
      <p:regular r:id="rId46"/>
      <p:bold r:id="rId47"/>
    </p:embeddedFont>
    <p:embeddedFont>
      <p:font typeface="Playfair Display"/>
      <p:regular r:id="rId48"/>
      <p:bold r:id="rId49"/>
      <p:italic r:id="rId50"/>
      <p:boldItalic r:id="rId51"/>
    </p:embeddedFont>
    <p:embeddedFont>
      <p:font typeface="Amatic SC"/>
      <p:regular r:id="rId52"/>
      <p:bold r:id="rId53"/>
    </p:embeddedFont>
    <p:embeddedFont>
      <p:font typeface="Lato"/>
      <p:regular r:id="rId54"/>
      <p:bold r:id="rId55"/>
      <p:italic r:id="rId56"/>
      <p:boldItalic r:id="rId57"/>
    </p:embeddedFont>
    <p:embeddedFont>
      <p:font typeface="Permanent Marker"/>
      <p:regular r:id="rId58"/>
    </p:embeddedFont>
    <p:embeddedFont>
      <p:font typeface="Tinos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Caveat-regular.fntdata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layfairDisplay-regular.fntdata"/><Relationship Id="rId47" Type="http://schemas.openxmlformats.org/officeDocument/2006/relationships/font" Target="fonts/Caveat-bold.fntdata"/><Relationship Id="rId49" Type="http://schemas.openxmlformats.org/officeDocument/2006/relationships/font" Target="fonts/PlayfairDispl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Tinos-boldItalic.fntdata"/><Relationship Id="rId61" Type="http://schemas.openxmlformats.org/officeDocument/2006/relationships/font" Target="fonts/Tinos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Tinos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layfairDisplay-boldItalic.fntdata"/><Relationship Id="rId50" Type="http://schemas.openxmlformats.org/officeDocument/2006/relationships/font" Target="fonts/PlayfairDisplay-italic.fntdata"/><Relationship Id="rId53" Type="http://schemas.openxmlformats.org/officeDocument/2006/relationships/font" Target="fonts/AmaticSC-bold.fntdata"/><Relationship Id="rId52" Type="http://schemas.openxmlformats.org/officeDocument/2006/relationships/font" Target="fonts/AmaticSC-regular.fntdata"/><Relationship Id="rId11" Type="http://schemas.openxmlformats.org/officeDocument/2006/relationships/slide" Target="slides/slide6.xml"/><Relationship Id="rId55" Type="http://schemas.openxmlformats.org/officeDocument/2006/relationships/font" Target="fonts/Lato-bold.fntdata"/><Relationship Id="rId10" Type="http://schemas.openxmlformats.org/officeDocument/2006/relationships/slide" Target="slides/slide5.xml"/><Relationship Id="rId54" Type="http://schemas.openxmlformats.org/officeDocument/2006/relationships/font" Target="fonts/Lato-regular.fntdata"/><Relationship Id="rId13" Type="http://schemas.openxmlformats.org/officeDocument/2006/relationships/slide" Target="slides/slide8.xml"/><Relationship Id="rId57" Type="http://schemas.openxmlformats.org/officeDocument/2006/relationships/font" Target="fonts/Lato-boldItalic.fntdata"/><Relationship Id="rId12" Type="http://schemas.openxmlformats.org/officeDocument/2006/relationships/slide" Target="slides/slide7.xml"/><Relationship Id="rId56" Type="http://schemas.openxmlformats.org/officeDocument/2006/relationships/font" Target="fonts/Lato-italic.fntdata"/><Relationship Id="rId15" Type="http://schemas.openxmlformats.org/officeDocument/2006/relationships/slide" Target="slides/slide10.xml"/><Relationship Id="rId59" Type="http://schemas.openxmlformats.org/officeDocument/2006/relationships/font" Target="fonts/Tinos-regular.fntdata"/><Relationship Id="rId14" Type="http://schemas.openxmlformats.org/officeDocument/2006/relationships/slide" Target="slides/slide9.xml"/><Relationship Id="rId58" Type="http://schemas.openxmlformats.org/officeDocument/2006/relationships/font" Target="fonts/PermanentMarker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4b991bc4b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4b991bc4b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72a7aba7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72a7aba7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72a7aba7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72a7aba7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881ec20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881ec20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72a7aba7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72a7aba7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72a7aba7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72a7aba7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881ec203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881ec203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4b991bc4b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4b991bc4b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4b991bc4b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4b991bc4b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83ba792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83ba792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4b991bc4b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4b991bc4b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4b991bc4b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4b991bc4b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4b991bc4b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4b991bc4b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4b991bc4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4b991bc4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4b991bc4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4b991bc4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4b991bc4b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4b991bc4b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881ec203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881ec203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881ec203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881ec203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881ec203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881ec203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26012621d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26012621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4b991bc4b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44b991bc4b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44b991bc4b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44b991bc4b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26012621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26012621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44b991bc4b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44b991bc4b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4b991bc4b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44b991bc4b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881ec203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881ec203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4881ec2031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4881ec203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4881ec2031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4881ec2031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4881ec2031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4881ec2031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4881ec203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4881ec203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4881ec2031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4881ec2031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44b991bc4b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44b991bc4b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44b991bc4b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44b991bc4b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26012621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26012621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426012621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426012621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26012621d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26012621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26012621d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26012621d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72a7aba7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72a7aba7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2a7aba7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72a7aba7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72a7aba7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72a7aba7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ECC1C8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ganic-01.png" id="10" name="Google Shape;10;p2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2022375" y="1022175"/>
            <a:ext cx="5099400" cy="3135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rotWithShape="0" algn="bl" dir="2700000" dist="104775">
              <a:srgbClr val="20124D">
                <a:alpha val="1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2510400" y="2092225"/>
            <a:ext cx="4123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4000"/>
              <a:buFont typeface="Playfair Display"/>
              <a:buNone/>
              <a:defRPr b="1" i="1" sz="4000" u="none" cap="none" strike="noStrik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4000"/>
              <a:buFont typeface="Playfair Display"/>
              <a:buNone/>
              <a:defRPr b="1" i="1" sz="4000" u="none" cap="none" strike="noStrik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4000"/>
              <a:buFont typeface="Playfair Display"/>
              <a:buNone/>
              <a:defRPr b="1" i="1" sz="4000" u="none" cap="none" strike="noStrik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4000"/>
              <a:buFont typeface="Playfair Display"/>
              <a:buNone/>
              <a:defRPr b="1" i="1" sz="4000" u="none" cap="none" strike="noStrik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4000"/>
              <a:buFont typeface="Playfair Display"/>
              <a:buNone/>
              <a:defRPr b="1" i="1" sz="4000" u="none" cap="none" strike="noStrik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4000"/>
              <a:buFont typeface="Playfair Display"/>
              <a:buNone/>
              <a:defRPr b="1" i="1" sz="4000" u="none" cap="none" strike="noStrik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4000"/>
              <a:buFont typeface="Playfair Display"/>
              <a:buNone/>
              <a:defRPr b="1" i="1" sz="4000" u="none" cap="none" strike="noStrik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4000"/>
              <a:buFont typeface="Playfair Display"/>
              <a:buNone/>
              <a:defRPr b="1" i="1" sz="4000" u="none" cap="none" strike="noStrik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4000"/>
              <a:buFont typeface="Playfair Display"/>
              <a:buNone/>
              <a:defRPr b="1" i="1" sz="4000" u="none" cap="none" strike="noStrik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>
            <a:off x="4162050" y="756837"/>
            <a:ext cx="819900" cy="819900"/>
          </a:xfrm>
          <a:prstGeom prst="rect">
            <a:avLst/>
          </a:prstGeom>
          <a:solidFill>
            <a:srgbClr val="4D4A56"/>
          </a:solidFill>
          <a:ln>
            <a:noFill/>
          </a:ln>
          <a:effectLst>
            <a:outerShdw rotWithShape="0" algn="bl" dir="2700000" dist="104775">
              <a:srgbClr val="20124D">
                <a:alpha val="1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rgbClr val="4D4A56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ganic-01.png" id="65" name="Google Shape;65;p11"/>
          <p:cNvPicPr preferRelativeResize="0"/>
          <p:nvPr/>
        </p:nvPicPr>
        <p:blipFill rotWithShape="1">
          <a:blip r:embed="rId2">
            <a:alphaModFix amt="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/>
          <p:nvPr/>
        </p:nvSpPr>
        <p:spPr>
          <a:xfrm>
            <a:off x="404975" y="441142"/>
            <a:ext cx="1980300" cy="1980300"/>
          </a:xfrm>
          <a:prstGeom prst="rect">
            <a:avLst/>
          </a:prstGeom>
          <a:solidFill>
            <a:srgbClr val="ECC1C8"/>
          </a:solidFill>
          <a:ln>
            <a:noFill/>
          </a:ln>
          <a:effectLst>
            <a:outerShdw rotWithShape="0" algn="bl" dir="2700000" dist="104775">
              <a:srgbClr val="20124D">
                <a:alpha val="1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1"/>
          <p:cNvSpPr txBox="1"/>
          <p:nvPr>
            <p:ph type="title"/>
          </p:nvPr>
        </p:nvSpPr>
        <p:spPr>
          <a:xfrm>
            <a:off x="428171" y="543067"/>
            <a:ext cx="17295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hort Title only">
  <p:cSld name="TITLE_ONLY_1">
    <p:bg>
      <p:bgPr>
        <a:solidFill>
          <a:srgbClr val="4D4A56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ganic-01.png" id="70" name="Google Shape;70;p12"/>
          <p:cNvPicPr preferRelativeResize="0"/>
          <p:nvPr/>
        </p:nvPicPr>
        <p:blipFill rotWithShape="1">
          <a:blip r:embed="rId2">
            <a:alphaModFix amt="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2"/>
          <p:cNvSpPr/>
          <p:nvPr/>
        </p:nvSpPr>
        <p:spPr>
          <a:xfrm>
            <a:off x="404975" y="441145"/>
            <a:ext cx="1980300" cy="671700"/>
          </a:xfrm>
          <a:prstGeom prst="rect">
            <a:avLst/>
          </a:prstGeom>
          <a:solidFill>
            <a:srgbClr val="ECC1C8"/>
          </a:solidFill>
          <a:ln>
            <a:noFill/>
          </a:ln>
          <a:effectLst>
            <a:outerShdw rotWithShape="0" algn="bl" dir="2700000" dist="104775">
              <a:srgbClr val="20124D">
                <a:alpha val="1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2"/>
          <p:cNvSpPr txBox="1"/>
          <p:nvPr>
            <p:ph type="title"/>
          </p:nvPr>
        </p:nvSpPr>
        <p:spPr>
          <a:xfrm>
            <a:off x="428171" y="543067"/>
            <a:ext cx="17295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ircles">
  <p:cSld name="BLANK_1_1_1">
    <p:bg>
      <p:bgPr>
        <a:solidFill>
          <a:srgbClr val="4D4A56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ganic-04.png" id="75" name="Google Shape;75;p13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zigzag">
  <p:cSld name="BLANK_1_1">
    <p:bg>
      <p:bgPr>
        <a:solidFill>
          <a:srgbClr val="4D4A56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ganic-03.png" id="78" name="Google Shape;78;p14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rgbClr val="4D4A56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ganic-04.png" id="81" name="Google Shape;81;p15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/>
          <p:nvPr/>
        </p:nvSpPr>
        <p:spPr>
          <a:xfrm>
            <a:off x="595200" y="588531"/>
            <a:ext cx="7953600" cy="3910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rotWithShape="0" algn="bl" dir="2700000" dist="104775">
              <a:srgbClr val="20124D">
                <a:alpha val="1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1794900" y="4199456"/>
            <a:ext cx="5554200" cy="629100"/>
          </a:xfrm>
          <a:prstGeom prst="rect">
            <a:avLst/>
          </a:prstGeom>
          <a:solidFill>
            <a:srgbClr val="ECC1C8"/>
          </a:solidFill>
          <a:ln>
            <a:noFill/>
          </a:ln>
          <a:effectLst>
            <a:outerShdw rotWithShape="0" algn="bl" dir="2700000" dist="104775">
              <a:srgbClr val="20124D">
                <a:alpha val="1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1794900" y="4192781"/>
            <a:ext cx="55542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Tinos"/>
              <a:buNone/>
              <a:defRPr b="0" i="0" sz="18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1pPr>
          </a:lstStyle>
          <a:p/>
        </p:txBody>
      </p:sp>
      <p:sp>
        <p:nvSpPr>
          <p:cNvPr id="85" name="Google Shape;85;p15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matic SC"/>
              <a:buNone/>
              <a:defRPr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90" name="Google Shape;90;p16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veat"/>
              <a:buNone/>
              <a:defRPr b="1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veat"/>
              <a:buNone/>
              <a:defRPr b="1" sz="18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veat"/>
              <a:buNone/>
              <a:defRPr b="1" sz="18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veat"/>
              <a:buNone/>
              <a:defRPr b="1" sz="18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veat"/>
              <a:buNone/>
              <a:defRPr b="1" sz="18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veat"/>
              <a:buNone/>
              <a:defRPr b="1" sz="18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veat"/>
              <a:buNone/>
              <a:defRPr b="1" sz="18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veat"/>
              <a:buNone/>
              <a:defRPr b="1" sz="18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veat"/>
              <a:buNone/>
              <a:defRPr b="1" sz="18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91" name="Google Shape;91;p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bg>
      <p:bgPr>
        <a:solidFill>
          <a:srgbClr val="4D4A56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ganic-02.png" id="15" name="Google Shape;15;p3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2066125" y="715358"/>
            <a:ext cx="6596700" cy="3910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rotWithShape="0" algn="bl" dir="2700000" dist="104775">
              <a:srgbClr val="20124D">
                <a:alpha val="1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404975" y="441142"/>
            <a:ext cx="1980300" cy="1980300"/>
          </a:xfrm>
          <a:prstGeom prst="rect">
            <a:avLst/>
          </a:prstGeom>
          <a:solidFill>
            <a:srgbClr val="ECC1C8"/>
          </a:solidFill>
          <a:ln>
            <a:noFill/>
          </a:ln>
          <a:effectLst>
            <a:outerShdw rotWithShape="0" algn="bl" dir="2700000" dist="104775">
              <a:srgbClr val="20124D">
                <a:alpha val="1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534610" y="541179"/>
            <a:ext cx="1613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2757725" y="1123950"/>
            <a:ext cx="2700600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Tinos"/>
              <a:buChar char="▹"/>
              <a:defRPr b="0" i="0" sz="18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Tinos"/>
              <a:buChar char="▸"/>
              <a:defRPr b="0" i="0" sz="18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Tinos"/>
              <a:buChar char="◦"/>
              <a:defRPr b="0" i="0" sz="18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Tinos"/>
              <a:buChar char="●"/>
              <a:defRPr b="0" i="0" sz="18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Tinos"/>
              <a:buChar char="○"/>
              <a:defRPr b="0" i="0" sz="18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Tinos"/>
              <a:buChar char="■"/>
              <a:defRPr b="0" i="0" sz="18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Tinos"/>
              <a:buChar char="●"/>
              <a:defRPr b="0" i="0" sz="18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Tinos"/>
              <a:buChar char="○"/>
              <a:defRPr b="0" i="0" sz="18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Tinos"/>
              <a:buChar char="■"/>
              <a:defRPr b="0" i="0" sz="18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2" type="body"/>
          </p:nvPr>
        </p:nvSpPr>
        <p:spPr>
          <a:xfrm>
            <a:off x="5620903" y="1123950"/>
            <a:ext cx="2700600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Tinos"/>
              <a:buChar char="▹"/>
              <a:defRPr b="0" i="0" sz="18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Tinos"/>
              <a:buChar char="▸"/>
              <a:defRPr b="0" i="0" sz="18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Tinos"/>
              <a:buChar char="◦"/>
              <a:defRPr b="0" i="0" sz="18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Tinos"/>
              <a:buChar char="●"/>
              <a:defRPr b="0" i="0" sz="18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Tinos"/>
              <a:buChar char="○"/>
              <a:defRPr b="0" i="0" sz="18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Tinos"/>
              <a:buChar char="■"/>
              <a:defRPr b="0" i="0" sz="18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Tinos"/>
              <a:buChar char="●"/>
              <a:defRPr b="0" i="0" sz="18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Tinos"/>
              <a:buChar char="○"/>
              <a:defRPr b="0" i="0" sz="18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Tinos"/>
              <a:buChar char="■"/>
              <a:defRPr b="0" i="0" sz="18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vertical" type="blank">
  <p:cSld name="BLANK">
    <p:bg>
      <p:bgPr>
        <a:solidFill>
          <a:srgbClr val="4D4A56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ganic-01.png" id="23" name="Google Shape;23;p4"/>
          <p:cNvPicPr preferRelativeResize="0"/>
          <p:nvPr/>
        </p:nvPicPr>
        <p:blipFill rotWithShape="1">
          <a:blip r:embed="rId2">
            <a:alphaModFix amt="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solidFill>
          <a:srgbClr val="ECC1C8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ganic-02.png" id="26" name="Google Shape;26;p5"/>
          <p:cNvPicPr preferRelativeResize="0"/>
          <p:nvPr/>
        </p:nvPicPr>
        <p:blipFill rotWithShape="1">
          <a:blip r:embed="rId2">
            <a:alphaModFix amt="2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/>
          <p:nvPr/>
        </p:nvSpPr>
        <p:spPr>
          <a:xfrm>
            <a:off x="2022375" y="1022175"/>
            <a:ext cx="5099400" cy="3135900"/>
          </a:xfrm>
          <a:prstGeom prst="rect">
            <a:avLst/>
          </a:prstGeom>
          <a:solidFill>
            <a:srgbClr val="4D4A56"/>
          </a:solidFill>
          <a:ln>
            <a:noFill/>
          </a:ln>
          <a:effectLst>
            <a:outerShdw rotWithShape="0" algn="bl" dir="2700000" dist="104775">
              <a:srgbClr val="20124D">
                <a:alpha val="1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5"/>
          <p:cNvSpPr/>
          <p:nvPr/>
        </p:nvSpPr>
        <p:spPr>
          <a:xfrm>
            <a:off x="4162050" y="756837"/>
            <a:ext cx="819900" cy="819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rotWithShape="0" algn="bl" dir="2700000" dist="104775">
              <a:srgbClr val="20124D">
                <a:alpha val="1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"/>
          <p:cNvSpPr txBox="1"/>
          <p:nvPr>
            <p:ph type="ctrTitle"/>
          </p:nvPr>
        </p:nvSpPr>
        <p:spPr>
          <a:xfrm>
            <a:off x="2361000" y="1735750"/>
            <a:ext cx="4335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/>
              <a:buNone/>
              <a:defRPr b="1" i="1" sz="36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/>
              <a:buNone/>
              <a:defRPr b="1" i="1" sz="36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/>
              <a:buNone/>
              <a:defRPr b="1" i="1" sz="36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/>
              <a:buNone/>
              <a:defRPr b="1" i="1" sz="36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/>
              <a:buNone/>
              <a:defRPr b="1" i="1" sz="36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/>
              <a:buNone/>
              <a:defRPr b="1" i="1" sz="36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/>
              <a:buNone/>
              <a:defRPr b="1" i="1" sz="36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/>
              <a:buNone/>
              <a:defRPr b="1" i="1" sz="36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/>
              <a:buNone/>
              <a:defRPr b="1" i="1" sz="36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2361075" y="2840050"/>
            <a:ext cx="43350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1C8"/>
              </a:buClr>
              <a:buSzPts val="1800"/>
              <a:buFont typeface="Tinos"/>
              <a:buNone/>
              <a:defRPr b="0" i="0" sz="1800" u="none" cap="none" strike="noStrike">
                <a:solidFill>
                  <a:srgbClr val="ECC1C8"/>
                </a:solidFill>
                <a:latin typeface="Tinos"/>
                <a:ea typeface="Tinos"/>
                <a:cs typeface="Tinos"/>
                <a:sym typeface="Tino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1C8"/>
              </a:buClr>
              <a:buSzPts val="1800"/>
              <a:buFont typeface="Tinos"/>
              <a:buNone/>
              <a:defRPr b="0" i="0" sz="1800" u="none" cap="none" strike="noStrike">
                <a:solidFill>
                  <a:srgbClr val="ECC1C8"/>
                </a:solidFill>
                <a:latin typeface="Tinos"/>
                <a:ea typeface="Tinos"/>
                <a:cs typeface="Tinos"/>
                <a:sym typeface="Tino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1C8"/>
              </a:buClr>
              <a:buSzPts val="1800"/>
              <a:buFont typeface="Tinos"/>
              <a:buNone/>
              <a:defRPr b="0" i="0" sz="1800" u="none" cap="none" strike="noStrike">
                <a:solidFill>
                  <a:srgbClr val="ECC1C8"/>
                </a:solidFill>
                <a:latin typeface="Tinos"/>
                <a:ea typeface="Tinos"/>
                <a:cs typeface="Tinos"/>
                <a:sym typeface="Tino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1C8"/>
              </a:buClr>
              <a:buSzPts val="1800"/>
              <a:buFont typeface="Tinos"/>
              <a:buNone/>
              <a:defRPr b="0" i="0" sz="1800" u="none" cap="none" strike="noStrike">
                <a:solidFill>
                  <a:srgbClr val="ECC1C8"/>
                </a:solidFill>
                <a:latin typeface="Tinos"/>
                <a:ea typeface="Tinos"/>
                <a:cs typeface="Tinos"/>
                <a:sym typeface="Tino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1C8"/>
              </a:buClr>
              <a:buSzPts val="1800"/>
              <a:buFont typeface="Tinos"/>
              <a:buNone/>
              <a:defRPr b="0" i="0" sz="1800" u="none" cap="none" strike="noStrike">
                <a:solidFill>
                  <a:srgbClr val="ECC1C8"/>
                </a:solidFill>
                <a:latin typeface="Tinos"/>
                <a:ea typeface="Tinos"/>
                <a:cs typeface="Tinos"/>
                <a:sym typeface="Tino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1C8"/>
              </a:buClr>
              <a:buSzPts val="1800"/>
              <a:buFont typeface="Tinos"/>
              <a:buNone/>
              <a:defRPr b="0" i="0" sz="1800" u="none" cap="none" strike="noStrike">
                <a:solidFill>
                  <a:srgbClr val="ECC1C8"/>
                </a:solidFill>
                <a:latin typeface="Tinos"/>
                <a:ea typeface="Tinos"/>
                <a:cs typeface="Tinos"/>
                <a:sym typeface="Tino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1C8"/>
              </a:buClr>
              <a:buSzPts val="1800"/>
              <a:buFont typeface="Tinos"/>
              <a:buNone/>
              <a:defRPr b="0" i="0" sz="1800" u="none" cap="none" strike="noStrike">
                <a:solidFill>
                  <a:srgbClr val="ECC1C8"/>
                </a:solidFill>
                <a:latin typeface="Tinos"/>
                <a:ea typeface="Tinos"/>
                <a:cs typeface="Tinos"/>
                <a:sym typeface="Tino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1C8"/>
              </a:buClr>
              <a:buSzPts val="1800"/>
              <a:buFont typeface="Tinos"/>
              <a:buNone/>
              <a:defRPr b="0" i="0" sz="1800" u="none" cap="none" strike="noStrike">
                <a:solidFill>
                  <a:srgbClr val="ECC1C8"/>
                </a:solidFill>
                <a:latin typeface="Tinos"/>
                <a:ea typeface="Tinos"/>
                <a:cs typeface="Tinos"/>
                <a:sym typeface="Tino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1C8"/>
              </a:buClr>
              <a:buSzPts val="1800"/>
              <a:buFont typeface="Tinos"/>
              <a:buNone/>
              <a:defRPr b="0" i="0" sz="1800" u="none" cap="none" strike="noStrike">
                <a:solidFill>
                  <a:srgbClr val="ECC1C8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solidFill>
          <a:srgbClr val="4D4A56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ganic-04.png" id="33" name="Google Shape;33;p6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6"/>
          <p:cNvSpPr/>
          <p:nvPr/>
        </p:nvSpPr>
        <p:spPr>
          <a:xfrm>
            <a:off x="880525" y="1098363"/>
            <a:ext cx="7383000" cy="3135900"/>
          </a:xfrm>
          <a:prstGeom prst="rect">
            <a:avLst/>
          </a:prstGeom>
          <a:solidFill>
            <a:srgbClr val="ECC1C8"/>
          </a:solidFill>
          <a:ln>
            <a:noFill/>
          </a:ln>
          <a:effectLst>
            <a:outerShdw rotWithShape="0" algn="bl" dir="2700000" dist="104775">
              <a:srgbClr val="20124D">
                <a:alpha val="1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6"/>
          <p:cNvSpPr/>
          <p:nvPr/>
        </p:nvSpPr>
        <p:spPr>
          <a:xfrm>
            <a:off x="4162050" y="833037"/>
            <a:ext cx="819900" cy="819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rotWithShape="0" algn="bl" dir="2700000" dist="104775">
              <a:srgbClr val="20124D">
                <a:alpha val="1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1493850" y="1933200"/>
            <a:ext cx="61563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D4A56"/>
              </a:buClr>
              <a:buSzPts val="2400"/>
              <a:buFont typeface="Playfair Display"/>
              <a:buChar char="▹"/>
              <a:defRPr b="1" i="1" sz="2400" u="none" cap="none" strike="noStrik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81000" lvl="1" marL="9144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2400"/>
              <a:buFont typeface="Playfair Display"/>
              <a:buChar char="▸"/>
              <a:defRPr b="1" i="1" sz="2400" u="none" cap="none" strike="noStrik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81000" lvl="2" marL="13716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2400"/>
              <a:buFont typeface="Playfair Display"/>
              <a:buChar char="◦"/>
              <a:defRPr b="1" i="1" sz="2400" u="none" cap="none" strike="noStrik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81000" lvl="3" marL="18288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2400"/>
              <a:buFont typeface="Playfair Display"/>
              <a:buChar char="●"/>
              <a:defRPr b="1" i="1" sz="2400" u="none" cap="none" strike="noStrik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81000" lvl="4" marL="22860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2400"/>
              <a:buFont typeface="Playfair Display"/>
              <a:buChar char="○"/>
              <a:defRPr b="1" i="1" sz="2400" u="none" cap="none" strike="noStrik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81000" lvl="5" marL="2743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2400"/>
              <a:buFont typeface="Playfair Display"/>
              <a:buChar char="■"/>
              <a:defRPr b="1" i="1" sz="2400" u="none" cap="none" strike="noStrik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81000" lvl="6" marL="32004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2400"/>
              <a:buFont typeface="Playfair Display"/>
              <a:buChar char="●"/>
              <a:defRPr b="1" i="1" sz="2400" u="none" cap="none" strike="noStrik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81000" lvl="7" marL="36576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2400"/>
              <a:buFont typeface="Playfair Display"/>
              <a:buChar char="○"/>
              <a:defRPr b="1" i="1" sz="2400" u="none" cap="none" strike="noStrik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81000" lvl="8" marL="41148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2400"/>
              <a:buFont typeface="Playfair Display"/>
              <a:buChar char="■"/>
              <a:defRPr b="1" i="1" sz="2400" u="none" cap="none" strike="noStrik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6"/>
          <p:cNvSpPr txBox="1"/>
          <p:nvPr/>
        </p:nvSpPr>
        <p:spPr>
          <a:xfrm>
            <a:off x="3593400" y="8249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" sz="60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rPr>
              <a:t>“</a:t>
            </a:r>
            <a:endParaRPr b="1" i="0" sz="6000" u="none" cap="none" strike="noStrike">
              <a:solidFill>
                <a:srgbClr val="4D4A56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bg>
      <p:bgPr>
        <a:solidFill>
          <a:srgbClr val="4D4A56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ganic-01.png" id="40" name="Google Shape;40;p7"/>
          <p:cNvPicPr preferRelativeResize="0"/>
          <p:nvPr/>
        </p:nvPicPr>
        <p:blipFill rotWithShape="1">
          <a:blip r:embed="rId2">
            <a:alphaModFix amt="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7"/>
          <p:cNvSpPr/>
          <p:nvPr/>
        </p:nvSpPr>
        <p:spPr>
          <a:xfrm>
            <a:off x="2066125" y="715358"/>
            <a:ext cx="6596700" cy="3910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rotWithShape="0" algn="bl" dir="2700000" dist="104775">
              <a:srgbClr val="20124D">
                <a:alpha val="1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7"/>
          <p:cNvSpPr/>
          <p:nvPr/>
        </p:nvSpPr>
        <p:spPr>
          <a:xfrm>
            <a:off x="404975" y="441142"/>
            <a:ext cx="1980300" cy="1980300"/>
          </a:xfrm>
          <a:prstGeom prst="rect">
            <a:avLst/>
          </a:prstGeom>
          <a:solidFill>
            <a:srgbClr val="ECC1C8"/>
          </a:solidFill>
          <a:ln>
            <a:noFill/>
          </a:ln>
          <a:effectLst>
            <a:outerShdw rotWithShape="0" algn="bl" dir="2700000" dist="104775">
              <a:srgbClr val="20124D">
                <a:alpha val="1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539023" y="536390"/>
            <a:ext cx="1613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2798250" y="958750"/>
            <a:ext cx="5503800" cy="3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A56"/>
              </a:buClr>
              <a:buSzPts val="2400"/>
              <a:buFont typeface="Tinos"/>
              <a:buChar char="▹"/>
              <a:defRPr b="0" i="0" sz="24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2400"/>
              <a:buFont typeface="Tinos"/>
              <a:buChar char="▸"/>
              <a:defRPr b="0" i="0" sz="24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2400"/>
              <a:buFont typeface="Tinos"/>
              <a:buChar char="◦"/>
              <a:defRPr b="0" i="0" sz="24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2400"/>
              <a:buFont typeface="Tinos"/>
              <a:buChar char="●"/>
              <a:defRPr b="0" i="0" sz="24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2400"/>
              <a:buFont typeface="Tinos"/>
              <a:buChar char="○"/>
              <a:defRPr b="0" i="0" sz="24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2400"/>
              <a:buFont typeface="Tinos"/>
              <a:buChar char="■"/>
              <a:defRPr b="0" i="0" sz="24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2400"/>
              <a:buFont typeface="Tinos"/>
              <a:buChar char="●"/>
              <a:defRPr b="0" i="0" sz="24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2400"/>
              <a:buFont typeface="Tinos"/>
              <a:buChar char="○"/>
              <a:defRPr b="0" i="0" sz="24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2400"/>
              <a:buFont typeface="Tinos"/>
              <a:buChar char="■"/>
              <a:defRPr b="0" i="0" sz="24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waves">
  <p:cSld name="BLANK_1">
    <p:bg>
      <p:bgPr>
        <a:solidFill>
          <a:srgbClr val="4D4A56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ganic-02.png" id="47" name="Google Shape;47;p8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bg>
      <p:bgPr>
        <a:solidFill>
          <a:srgbClr val="4D4A56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ganic-03.png" id="50" name="Google Shape;50;p9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9"/>
          <p:cNvSpPr/>
          <p:nvPr/>
        </p:nvSpPr>
        <p:spPr>
          <a:xfrm>
            <a:off x="2066125" y="715358"/>
            <a:ext cx="6596700" cy="3910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rotWithShape="0" algn="bl" dir="2700000" dist="104775">
              <a:srgbClr val="20124D">
                <a:alpha val="1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9"/>
          <p:cNvSpPr/>
          <p:nvPr/>
        </p:nvSpPr>
        <p:spPr>
          <a:xfrm>
            <a:off x="404975" y="441142"/>
            <a:ext cx="1980300" cy="1980300"/>
          </a:xfrm>
          <a:prstGeom prst="rect">
            <a:avLst/>
          </a:prstGeom>
          <a:solidFill>
            <a:srgbClr val="ECC1C8"/>
          </a:solidFill>
          <a:ln>
            <a:noFill/>
          </a:ln>
          <a:effectLst>
            <a:outerShdw rotWithShape="0" algn="bl" dir="2700000" dist="104775">
              <a:srgbClr val="20124D">
                <a:alpha val="1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9"/>
          <p:cNvSpPr txBox="1"/>
          <p:nvPr>
            <p:ph type="title"/>
          </p:nvPr>
        </p:nvSpPr>
        <p:spPr>
          <a:xfrm>
            <a:off x="381000" y="530127"/>
            <a:ext cx="1778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" type="body"/>
          </p:nvPr>
        </p:nvSpPr>
        <p:spPr>
          <a:xfrm>
            <a:off x="2652481" y="1054700"/>
            <a:ext cx="1855500" cy="3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A56"/>
              </a:buClr>
              <a:buSzPts val="1400"/>
              <a:buFont typeface="Tinos"/>
              <a:buChar char="▹"/>
              <a:defRPr b="0" i="0" sz="14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400"/>
              <a:buFont typeface="Tinos"/>
              <a:buChar char="▸"/>
              <a:defRPr b="0" i="0" sz="14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400"/>
              <a:buFont typeface="Tinos"/>
              <a:buChar char="◦"/>
              <a:defRPr b="0" i="0" sz="14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400"/>
              <a:buFont typeface="Tinos"/>
              <a:buChar char="●"/>
              <a:defRPr b="0" i="0" sz="14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400"/>
              <a:buFont typeface="Tinos"/>
              <a:buChar char="○"/>
              <a:defRPr b="0" i="0" sz="14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400"/>
              <a:buFont typeface="Tinos"/>
              <a:buChar char="■"/>
              <a:defRPr b="0" i="0" sz="14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400"/>
              <a:buFont typeface="Tinos"/>
              <a:buChar char="●"/>
              <a:defRPr b="0" i="0" sz="14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400"/>
              <a:buFont typeface="Tinos"/>
              <a:buChar char="○"/>
              <a:defRPr b="0" i="0" sz="14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400"/>
              <a:buFont typeface="Tinos"/>
              <a:buChar char="■"/>
              <a:defRPr b="0" i="0" sz="14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2" type="body"/>
          </p:nvPr>
        </p:nvSpPr>
        <p:spPr>
          <a:xfrm>
            <a:off x="4603343" y="1054700"/>
            <a:ext cx="1855500" cy="3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A56"/>
              </a:buClr>
              <a:buSzPts val="1400"/>
              <a:buFont typeface="Tinos"/>
              <a:buChar char="▹"/>
              <a:defRPr b="0" i="0" sz="14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400"/>
              <a:buFont typeface="Tinos"/>
              <a:buChar char="▸"/>
              <a:defRPr b="0" i="0" sz="14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400"/>
              <a:buFont typeface="Tinos"/>
              <a:buChar char="◦"/>
              <a:defRPr b="0" i="0" sz="14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400"/>
              <a:buFont typeface="Tinos"/>
              <a:buChar char="●"/>
              <a:defRPr b="0" i="0" sz="14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400"/>
              <a:buFont typeface="Tinos"/>
              <a:buChar char="○"/>
              <a:defRPr b="0" i="0" sz="14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400"/>
              <a:buFont typeface="Tinos"/>
              <a:buChar char="■"/>
              <a:defRPr b="0" i="0" sz="14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400"/>
              <a:buFont typeface="Tinos"/>
              <a:buChar char="●"/>
              <a:defRPr b="0" i="0" sz="14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400"/>
              <a:buFont typeface="Tinos"/>
              <a:buChar char="○"/>
              <a:defRPr b="0" i="0" sz="14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400"/>
              <a:buFont typeface="Tinos"/>
              <a:buChar char="■"/>
              <a:defRPr b="0" i="0" sz="14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3" type="body"/>
          </p:nvPr>
        </p:nvSpPr>
        <p:spPr>
          <a:xfrm>
            <a:off x="6554205" y="1054700"/>
            <a:ext cx="1855500" cy="3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A56"/>
              </a:buClr>
              <a:buSzPts val="1400"/>
              <a:buFont typeface="Tinos"/>
              <a:buChar char="▹"/>
              <a:defRPr b="0" i="0" sz="14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400"/>
              <a:buFont typeface="Tinos"/>
              <a:buChar char="▸"/>
              <a:defRPr b="0" i="0" sz="14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400"/>
              <a:buFont typeface="Tinos"/>
              <a:buChar char="◦"/>
              <a:defRPr b="0" i="0" sz="14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400"/>
              <a:buFont typeface="Tinos"/>
              <a:buChar char="●"/>
              <a:defRPr b="0" i="0" sz="14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400"/>
              <a:buFont typeface="Tinos"/>
              <a:buChar char="○"/>
              <a:defRPr b="0" i="0" sz="14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400"/>
              <a:buFont typeface="Tinos"/>
              <a:buChar char="■"/>
              <a:defRPr b="0" i="0" sz="14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400"/>
              <a:buFont typeface="Tinos"/>
              <a:buChar char="●"/>
              <a:defRPr b="0" i="0" sz="14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400"/>
              <a:buFont typeface="Tinos"/>
              <a:buChar char="○"/>
              <a:defRPr b="0" i="0" sz="14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400"/>
              <a:buFont typeface="Tinos"/>
              <a:buChar char="■"/>
              <a:defRPr b="0" i="0" sz="14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picture">
  <p:cSld name="TITLE_AND_BODY_1">
    <p:bg>
      <p:bgPr>
        <a:solidFill>
          <a:srgbClr val="4D4A56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ganic-01.png" id="59" name="Google Shape;59;p10"/>
          <p:cNvPicPr preferRelativeResize="0"/>
          <p:nvPr/>
        </p:nvPicPr>
        <p:blipFill rotWithShape="1">
          <a:blip r:embed="rId2">
            <a:alphaModFix amt="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/>
          <p:nvPr/>
        </p:nvSpPr>
        <p:spPr>
          <a:xfrm>
            <a:off x="595200" y="588531"/>
            <a:ext cx="7953600" cy="3910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rotWithShape="0" algn="bl" dir="2700000" dist="104775">
              <a:srgbClr val="20124D">
                <a:alpha val="1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1052400" y="1577225"/>
            <a:ext cx="2686200" cy="26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Tinos"/>
              <a:buChar char="▹"/>
              <a:defRPr b="0" i="0" sz="18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1pPr>
            <a:lvl2pPr indent="-342900" lvl="1" marL="914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Tinos"/>
              <a:buChar char="▸"/>
              <a:defRPr b="0" i="0" sz="18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2pPr>
            <a:lvl3pPr indent="-342900" lvl="2" marL="1371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Tinos"/>
              <a:buChar char="◦"/>
              <a:defRPr b="0" i="0" sz="18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3pPr>
            <a:lvl4pPr indent="-342900" lvl="3" marL="18288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Tinos"/>
              <a:buChar char="●"/>
              <a:defRPr b="0" i="0" sz="18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4pPr>
            <a:lvl5pPr indent="-342900" lvl="4" marL="22860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Tinos"/>
              <a:buChar char="○"/>
              <a:defRPr b="0" i="0" sz="18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5pPr>
            <a:lvl6pPr indent="-342900" lvl="5" marL="2743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Tinos"/>
              <a:buChar char="■"/>
              <a:defRPr b="0" i="0" sz="18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6pPr>
            <a:lvl7pPr indent="-342900" lvl="6" marL="3200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Tinos"/>
              <a:buChar char="●"/>
              <a:defRPr b="0" i="0" sz="18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7pPr>
            <a:lvl8pPr indent="-342900" lvl="7" marL="3657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Tinos"/>
              <a:buChar char="○"/>
              <a:defRPr b="0" i="0" sz="18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8pPr>
            <a:lvl9pPr indent="-342900" lvl="8" marL="41148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Tinos"/>
              <a:buChar char="■"/>
              <a:defRPr b="0" i="0" sz="18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type="title"/>
          </p:nvPr>
        </p:nvSpPr>
        <p:spPr>
          <a:xfrm>
            <a:off x="1052325" y="757150"/>
            <a:ext cx="26862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F3F3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Playfair Display"/>
              <a:buNone/>
              <a:defRPr b="1" i="1" sz="1800" u="none" cap="none" strike="noStrike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A56"/>
              </a:buClr>
              <a:buSzPts val="3000"/>
              <a:buFont typeface="Tinos"/>
              <a:buChar char="▹"/>
              <a:defRPr b="0" i="0" sz="30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2400"/>
              <a:buFont typeface="Tinos"/>
              <a:buChar char="▸"/>
              <a:defRPr b="0" i="0" sz="24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2400"/>
              <a:buFont typeface="Tinos"/>
              <a:buChar char="◦"/>
              <a:defRPr b="0" i="0" sz="24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Tinos"/>
              <a:buChar char="●"/>
              <a:defRPr b="0" i="0" sz="18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Tinos"/>
              <a:buChar char="○"/>
              <a:defRPr b="0" i="0" sz="18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Tinos"/>
              <a:buChar char="■"/>
              <a:defRPr b="0" i="0" sz="18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Tinos"/>
              <a:buChar char="●"/>
              <a:defRPr b="0" i="0" sz="18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Tinos"/>
              <a:buChar char="○"/>
              <a:defRPr b="0" i="0" sz="18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Tinos"/>
              <a:buChar char="■"/>
              <a:defRPr b="0" i="0" sz="1800" u="none" cap="none" strike="noStrike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Relationship Id="rId5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49.png"/><Relationship Id="rId5" Type="http://schemas.openxmlformats.org/officeDocument/2006/relationships/image" Target="../media/image5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5" Type="http://schemas.openxmlformats.org/officeDocument/2006/relationships/image" Target="../media/image5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33.png"/><Relationship Id="rId5" Type="http://schemas.openxmlformats.org/officeDocument/2006/relationships/image" Target="../media/image18.png"/><Relationship Id="rId6" Type="http://schemas.openxmlformats.org/officeDocument/2006/relationships/image" Target="../media/image30.png"/><Relationship Id="rId7" Type="http://schemas.openxmlformats.org/officeDocument/2006/relationships/image" Target="../media/image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Relationship Id="rId4" Type="http://schemas.openxmlformats.org/officeDocument/2006/relationships/image" Target="../media/image6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0.png"/><Relationship Id="rId4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7.png"/><Relationship Id="rId4" Type="http://schemas.openxmlformats.org/officeDocument/2006/relationships/image" Target="../media/image59.png"/><Relationship Id="rId5" Type="http://schemas.openxmlformats.org/officeDocument/2006/relationships/image" Target="../media/image37.png"/><Relationship Id="rId6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1.png"/><Relationship Id="rId4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0.png"/><Relationship Id="rId4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6.png"/><Relationship Id="rId4" Type="http://schemas.openxmlformats.org/officeDocument/2006/relationships/image" Target="../media/image14.png"/><Relationship Id="rId5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seoultouchup.com/korean-plastic-surgery-statistics/" TargetMode="External"/><Relationship Id="rId10" Type="http://schemas.openxmlformats.org/officeDocument/2006/relationships/hyperlink" Target="https://www.businessinsider.com/south-korea-plastic-surgery-gangnam-biggest-misconception-2018-6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www.harpersbazaar.com.sg/fashion/street-style/seoul-fashion-week-ss18-street-style/" TargetMode="External"/><Relationship Id="rId4" Type="http://schemas.openxmlformats.org/officeDocument/2006/relationships/hyperlink" Target="https://10times.com/seoul-fashion-week" TargetMode="External"/><Relationship Id="rId9" Type="http://schemas.openxmlformats.org/officeDocument/2006/relationships/hyperlink" Target="https://www.rebelsmarket.com/blog/posts/fashion-style-trends-from-seoul-south-korea-you-didn-t-know" TargetMode="External"/><Relationship Id="rId5" Type="http://schemas.openxmlformats.org/officeDocument/2006/relationships/hyperlink" Target="https://www.soompi.com/article/1033025wpp/stage-everday-life-fashion-trends-inspired-k-pop-stars" TargetMode="External"/><Relationship Id="rId6" Type="http://schemas.openxmlformats.org/officeDocument/2006/relationships/hyperlink" Target="https://www.trazy.com/experience/detail/seoul-fashion-festival-2018-halloween-red-moon" TargetMode="External"/><Relationship Id="rId7" Type="http://schemas.openxmlformats.org/officeDocument/2006/relationships/hyperlink" Target="https://www.theodysseyonline.com/you-probably-arent-attractive-in-south-korea" TargetMode="External"/><Relationship Id="rId8" Type="http://schemas.openxmlformats.org/officeDocument/2006/relationships/hyperlink" Target="https://sokoglam.com/pages/the-korean-skin-care-routine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39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4.png"/><Relationship Id="rId4" Type="http://schemas.openxmlformats.org/officeDocument/2006/relationships/image" Target="../media/image22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32.png"/><Relationship Id="rId7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ctrTitle"/>
          </p:nvPr>
        </p:nvSpPr>
        <p:spPr>
          <a:xfrm>
            <a:off x="2510400" y="2092225"/>
            <a:ext cx="41232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ermanent Marker"/>
                <a:ea typeface="Permanent Marker"/>
                <a:cs typeface="Permanent Marker"/>
                <a:sym typeface="Permanent Marker"/>
              </a:rPr>
              <a:t>South Korea Lookin’ Fine</a:t>
            </a:r>
            <a:endParaRPr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539025" y="536400"/>
            <a:ext cx="1739700" cy="18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ermanent Marker"/>
                <a:ea typeface="Permanent Marker"/>
                <a:cs typeface="Permanent Marker"/>
                <a:sym typeface="Permanent Marker"/>
              </a:rPr>
              <a:t>Hip-Hop Fashion</a:t>
            </a:r>
            <a:endParaRPr sz="30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2798250" y="958750"/>
            <a:ext cx="5503800" cy="32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A56"/>
              </a:buClr>
              <a:buSzPts val="2400"/>
              <a:buFont typeface="Caveat"/>
              <a:buChar char="▹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Roots: 1980’s America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veat"/>
              <a:buChar char="▹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Tips: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veat"/>
              <a:buChar char="▸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Harem pants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veat"/>
              <a:buChar char="▸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Baggy shirts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veat"/>
              <a:buChar char="▸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Glitter/gold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veat"/>
              <a:buChar char="▸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Snapback caps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veat"/>
              <a:buChar char="▸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Tattoos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veat"/>
              <a:buChar char="▸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Hip-hop sneakers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veat"/>
              <a:buChar char="▸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Masculine/tomboyish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43050"/>
            <a:ext cx="2247900" cy="344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2700" y="152400"/>
            <a:ext cx="3150195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5295" y="152400"/>
            <a:ext cx="3136304" cy="3136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118" y="2690125"/>
            <a:ext cx="1500283" cy="22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8512" y="141050"/>
            <a:ext cx="5997164" cy="47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7600" y="141050"/>
            <a:ext cx="1947803" cy="243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539025" y="536400"/>
            <a:ext cx="1739700" cy="18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ermanent Marker"/>
                <a:ea typeface="Permanent Marker"/>
                <a:cs typeface="Permanent Marker"/>
                <a:sym typeface="Permanent Marker"/>
              </a:rPr>
              <a:t>Joseon Punk</a:t>
            </a:r>
            <a:endParaRPr sz="3000"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ermanent Marker"/>
                <a:ea typeface="Permanent Marker"/>
                <a:cs typeface="Permanent Marker"/>
                <a:sym typeface="Permanent Marker"/>
              </a:rPr>
              <a:t>Fashion</a:t>
            </a:r>
            <a:endParaRPr sz="30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74" name="Google Shape;174;p29"/>
          <p:cNvSpPr txBox="1"/>
          <p:nvPr>
            <p:ph idx="1" type="body"/>
          </p:nvPr>
        </p:nvSpPr>
        <p:spPr>
          <a:xfrm>
            <a:off x="2798250" y="958750"/>
            <a:ext cx="5503800" cy="3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A56"/>
              </a:buClr>
              <a:buSzPts val="2400"/>
              <a:buFont typeface="Caveat"/>
              <a:buChar char="▹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Outcast/young adult subculture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veat"/>
              <a:buChar char="▹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Roots: 1990’s American punk-pop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veat"/>
              <a:buChar char="▸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Nirvana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veat"/>
              <a:buChar char="▸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Greenday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veat"/>
              <a:buChar char="▹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Not very inclusive of women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veat"/>
              <a:buChar char="▹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Tips: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veat"/>
              <a:buChar char="▸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Oversized shirts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veat"/>
              <a:buChar char="▸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Baggy pants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veat"/>
              <a:buChar char="▸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Self-expression - switch it up!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564805" cy="207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0"/>
          <p:cNvPicPr preferRelativeResize="0"/>
          <p:nvPr/>
        </p:nvPicPr>
        <p:blipFill rotWithShape="1">
          <a:blip r:embed="rId4">
            <a:alphaModFix/>
          </a:blip>
          <a:srcRect b="0" l="0" r="12249" t="0"/>
          <a:stretch/>
        </p:blipFill>
        <p:spPr>
          <a:xfrm>
            <a:off x="152400" y="2704191"/>
            <a:ext cx="3564799" cy="2284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3349" y="701150"/>
            <a:ext cx="4988251" cy="3741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143500" cy="48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8300" y="152400"/>
            <a:ext cx="3543299" cy="1991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8300" y="2295946"/>
            <a:ext cx="2095500" cy="19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type="ctrTitle"/>
          </p:nvPr>
        </p:nvSpPr>
        <p:spPr>
          <a:xfrm>
            <a:off x="2404500" y="1781125"/>
            <a:ext cx="4335000" cy="243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0">
                <a:solidFill>
                  <a:srgbClr val="ECC1C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K-POP CONCEPTS</a:t>
            </a:r>
            <a:endParaRPr b="0" i="0" sz="1800">
              <a:solidFill>
                <a:srgbClr val="ECC1C8"/>
              </a:solidFill>
              <a:latin typeface="Tinos"/>
              <a:ea typeface="Tinos"/>
              <a:cs typeface="Tinos"/>
              <a:sym typeface="Tino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type="title"/>
          </p:nvPr>
        </p:nvSpPr>
        <p:spPr>
          <a:xfrm>
            <a:off x="428171" y="543067"/>
            <a:ext cx="1729500" cy="16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ermanent Marker"/>
                <a:ea typeface="Permanent Marker"/>
                <a:cs typeface="Permanent Marker"/>
                <a:sym typeface="Permanent Marker"/>
              </a:rPr>
              <a:t>Hairstyle</a:t>
            </a:r>
            <a:endParaRPr sz="24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199" name="Google Shape;1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550" y="1386875"/>
            <a:ext cx="2825550" cy="282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9550" y="1386877"/>
            <a:ext cx="5651150" cy="282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title"/>
          </p:nvPr>
        </p:nvSpPr>
        <p:spPr>
          <a:xfrm>
            <a:off x="428175" y="543069"/>
            <a:ext cx="17295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ermanent Marker"/>
                <a:ea typeface="Permanent Marker"/>
                <a:cs typeface="Permanent Marker"/>
                <a:sym typeface="Permanent Marker"/>
              </a:rPr>
              <a:t>why</a:t>
            </a:r>
            <a:endParaRPr sz="24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207" name="Google Shape;2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9300" y="214200"/>
            <a:ext cx="2005275" cy="246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7299" y="799926"/>
            <a:ext cx="2362424" cy="3543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9300" y="2826144"/>
            <a:ext cx="2005274" cy="2107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12449" y="2419338"/>
            <a:ext cx="1904227" cy="236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12450" y="366600"/>
            <a:ext cx="1904225" cy="190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/>
          <p:nvPr>
            <p:ph type="title"/>
          </p:nvPr>
        </p:nvSpPr>
        <p:spPr>
          <a:xfrm>
            <a:off x="428171" y="543067"/>
            <a:ext cx="1729500" cy="16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ermanent Marker"/>
                <a:ea typeface="Permanent Marker"/>
                <a:cs typeface="Permanent Marker"/>
                <a:sym typeface="Permanent Marker"/>
              </a:rPr>
              <a:t>uniforms</a:t>
            </a:r>
            <a:endParaRPr sz="24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217" name="Google Shape;21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80" y="1399950"/>
            <a:ext cx="4375220" cy="273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5375" y="1399938"/>
            <a:ext cx="4097651" cy="2731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1493850" y="1933200"/>
            <a:ext cx="61563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>
                <a:latin typeface="Permanent Marker"/>
                <a:ea typeface="Permanent Marker"/>
                <a:cs typeface="Permanent Marker"/>
                <a:sym typeface="Permanent Marker"/>
              </a:rPr>
              <a:t>fashion</a:t>
            </a:r>
            <a:endParaRPr sz="60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/>
          <p:nvPr>
            <p:ph type="title"/>
          </p:nvPr>
        </p:nvSpPr>
        <p:spPr>
          <a:xfrm>
            <a:off x="428171" y="543067"/>
            <a:ext cx="1729500" cy="16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ermanent Marker"/>
                <a:ea typeface="Permanent Marker"/>
                <a:cs typeface="Permanent Marker"/>
                <a:sym typeface="Permanent Marker"/>
              </a:rPr>
              <a:t>denim</a:t>
            </a:r>
            <a:endParaRPr sz="24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224" name="Google Shape;224;p36"/>
          <p:cNvPicPr preferRelativeResize="0"/>
          <p:nvPr/>
        </p:nvPicPr>
        <p:blipFill rotWithShape="1">
          <a:blip r:embed="rId3">
            <a:alphaModFix/>
          </a:blip>
          <a:srcRect b="0" l="12904" r="5107" t="0"/>
          <a:stretch/>
        </p:blipFill>
        <p:spPr>
          <a:xfrm>
            <a:off x="199575" y="1326300"/>
            <a:ext cx="4372418" cy="266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6650" y="1326301"/>
            <a:ext cx="4003450" cy="26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 txBox="1"/>
          <p:nvPr>
            <p:ph type="title"/>
          </p:nvPr>
        </p:nvSpPr>
        <p:spPr>
          <a:xfrm>
            <a:off x="428171" y="543067"/>
            <a:ext cx="1729500" cy="16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ermanent Marker"/>
                <a:ea typeface="Permanent Marker"/>
                <a:cs typeface="Permanent Marker"/>
                <a:sym typeface="Permanent Marker"/>
              </a:rPr>
              <a:t>pastels</a:t>
            </a:r>
            <a:endParaRPr sz="24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231" name="Google Shape;231;p37"/>
          <p:cNvPicPr preferRelativeResize="0"/>
          <p:nvPr/>
        </p:nvPicPr>
        <p:blipFill rotWithShape="1">
          <a:blip r:embed="rId3">
            <a:alphaModFix/>
          </a:blip>
          <a:srcRect b="9612" l="0" r="0" t="5019"/>
          <a:stretch/>
        </p:blipFill>
        <p:spPr>
          <a:xfrm>
            <a:off x="178625" y="1381775"/>
            <a:ext cx="4277550" cy="263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7"/>
          <p:cNvPicPr preferRelativeResize="0"/>
          <p:nvPr/>
        </p:nvPicPr>
        <p:blipFill rotWithShape="1">
          <a:blip r:embed="rId4">
            <a:alphaModFix/>
          </a:blip>
          <a:srcRect b="13277" l="10845" r="4559" t="0"/>
          <a:stretch/>
        </p:blipFill>
        <p:spPr>
          <a:xfrm>
            <a:off x="4725375" y="1381775"/>
            <a:ext cx="4240111" cy="263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>
            <p:ph type="title"/>
          </p:nvPr>
        </p:nvSpPr>
        <p:spPr>
          <a:xfrm>
            <a:off x="428171" y="543067"/>
            <a:ext cx="1729500" cy="16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ermanent Marker"/>
                <a:ea typeface="Permanent Marker"/>
                <a:cs typeface="Permanent Marker"/>
                <a:sym typeface="Permanent Marker"/>
              </a:rPr>
              <a:t>glasses</a:t>
            </a:r>
            <a:endParaRPr sz="24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238" name="Google Shape;238;p38"/>
          <p:cNvPicPr preferRelativeResize="0"/>
          <p:nvPr/>
        </p:nvPicPr>
        <p:blipFill rotWithShape="1">
          <a:blip r:embed="rId3">
            <a:alphaModFix/>
          </a:blip>
          <a:srcRect b="3818" l="0" r="0" t="0"/>
          <a:stretch/>
        </p:blipFill>
        <p:spPr>
          <a:xfrm>
            <a:off x="55125" y="1380694"/>
            <a:ext cx="2271612" cy="3214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3849" y="1372650"/>
            <a:ext cx="2186938" cy="3214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7893" y="1376681"/>
            <a:ext cx="2186932" cy="321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8"/>
          <p:cNvPicPr preferRelativeResize="0"/>
          <p:nvPr/>
        </p:nvPicPr>
        <p:blipFill rotWithShape="1">
          <a:blip r:embed="rId6">
            <a:alphaModFix/>
          </a:blip>
          <a:srcRect b="8991" l="18403" r="12305" t="0"/>
          <a:stretch/>
        </p:blipFill>
        <p:spPr>
          <a:xfrm>
            <a:off x="7048350" y="1380700"/>
            <a:ext cx="2040534" cy="321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>
            <p:ph idx="1" type="body"/>
          </p:nvPr>
        </p:nvSpPr>
        <p:spPr>
          <a:xfrm>
            <a:off x="1493850" y="1933200"/>
            <a:ext cx="61563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>
                <a:latin typeface="Permanent Marker"/>
                <a:ea typeface="Permanent Marker"/>
                <a:cs typeface="Permanent Marker"/>
                <a:sym typeface="Permanent Marker"/>
              </a:rPr>
              <a:t>beauty</a:t>
            </a:r>
            <a:endParaRPr sz="60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type="title"/>
          </p:nvPr>
        </p:nvSpPr>
        <p:spPr>
          <a:xfrm>
            <a:off x="408875" y="536400"/>
            <a:ext cx="1869900" cy="18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ermanent Marker"/>
                <a:ea typeface="Permanent Marker"/>
                <a:cs typeface="Permanent Marker"/>
                <a:sym typeface="Permanent Marker"/>
              </a:rPr>
              <a:t>overview</a:t>
            </a:r>
            <a:endParaRPr sz="30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252" name="Google Shape;252;p40"/>
          <p:cNvSpPr txBox="1"/>
          <p:nvPr>
            <p:ph idx="1" type="body"/>
          </p:nvPr>
        </p:nvSpPr>
        <p:spPr>
          <a:xfrm>
            <a:off x="2798250" y="728100"/>
            <a:ext cx="5503800" cy="3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Caveat"/>
              <a:buChar char="▹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misconception: Westernization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veat"/>
              <a:buChar char="▸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skin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veat"/>
              <a:buChar char="▸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eyes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veat"/>
              <a:buChar char="▸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nose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/>
          <p:nvPr>
            <p:ph type="title"/>
          </p:nvPr>
        </p:nvSpPr>
        <p:spPr>
          <a:xfrm>
            <a:off x="408875" y="536400"/>
            <a:ext cx="1869900" cy="18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ermanent Marker"/>
                <a:ea typeface="Permanent Marker"/>
                <a:cs typeface="Permanent Marker"/>
                <a:sym typeface="Permanent Marker"/>
              </a:rPr>
              <a:t>plastic surgery</a:t>
            </a:r>
            <a:endParaRPr sz="30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258" name="Google Shape;258;p41"/>
          <p:cNvSpPr txBox="1"/>
          <p:nvPr>
            <p:ph idx="1" type="body"/>
          </p:nvPr>
        </p:nvSpPr>
        <p:spPr>
          <a:xfrm>
            <a:off x="2798250" y="728100"/>
            <a:ext cx="5503800" cy="3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A56"/>
              </a:buClr>
              <a:buSzPts val="2400"/>
              <a:buFont typeface="Caveat"/>
              <a:buChar char="▹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highest rate of plastic surgeries per capita in the world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veat"/>
              <a:buChar char="▸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1 million surgeries per year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veat"/>
              <a:buChar char="▹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women 19-29:1 in every 2 to 3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veat"/>
              <a:buChar char="▹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most common: blepharoplasty (double eyelid)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veat"/>
              <a:buChar char="▸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$2,000 - $4,000 USD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200"/>
            <a:ext cx="2956001" cy="4478357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2"/>
          <p:cNvSpPr txBox="1"/>
          <p:nvPr/>
        </p:nvSpPr>
        <p:spPr>
          <a:xfrm>
            <a:off x="8156100" y="4554550"/>
            <a:ext cx="9879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1" lang="en" sz="2400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2014</a:t>
            </a:r>
            <a:endParaRPr b="1" i="1" sz="2400">
              <a:solidFill>
                <a:srgbClr val="FFFFFF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265" name="Google Shape;265;p42"/>
          <p:cNvSpPr txBox="1"/>
          <p:nvPr/>
        </p:nvSpPr>
        <p:spPr>
          <a:xfrm>
            <a:off x="152400" y="4554550"/>
            <a:ext cx="2955900" cy="10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International society of aesthetic plastic surgery</a:t>
            </a:r>
            <a:endParaRPr b="1" i="1">
              <a:solidFill>
                <a:srgbClr val="FFFFFF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266" name="Google Shape;26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7284" y="76200"/>
            <a:ext cx="5481665" cy="447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2"/>
          <p:cNvSpPr/>
          <p:nvPr/>
        </p:nvSpPr>
        <p:spPr>
          <a:xfrm>
            <a:off x="3275988" y="0"/>
            <a:ext cx="113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2"/>
          <p:cNvSpPr txBox="1"/>
          <p:nvPr/>
        </p:nvSpPr>
        <p:spPr>
          <a:xfrm>
            <a:off x="3557300" y="4554550"/>
            <a:ext cx="14307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1" lang="en" sz="2400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2.47%</a:t>
            </a:r>
            <a:endParaRPr b="1" i="1" sz="2400">
              <a:solidFill>
                <a:srgbClr val="FFFFFF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/>
          <p:nvPr>
            <p:ph idx="1" type="body"/>
          </p:nvPr>
        </p:nvSpPr>
        <p:spPr>
          <a:xfrm>
            <a:off x="1794900" y="4192781"/>
            <a:ext cx="55542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400">
                <a:latin typeface="Permanent Marker"/>
                <a:ea typeface="Permanent Marker"/>
                <a:cs typeface="Permanent Marker"/>
                <a:sym typeface="Permanent Marker"/>
              </a:rPr>
              <a:t>Round forehead</a:t>
            </a:r>
            <a:endParaRPr sz="24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274" name="Google Shape;27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800" y="1171350"/>
            <a:ext cx="6426400" cy="282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4"/>
          <p:cNvSpPr txBox="1"/>
          <p:nvPr>
            <p:ph idx="1" type="body"/>
          </p:nvPr>
        </p:nvSpPr>
        <p:spPr>
          <a:xfrm>
            <a:off x="1794900" y="4192781"/>
            <a:ext cx="55542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400">
                <a:latin typeface="Permanent Marker"/>
                <a:ea typeface="Permanent Marker"/>
                <a:cs typeface="Permanent Marker"/>
                <a:sym typeface="Permanent Marker"/>
              </a:rPr>
              <a:t>Double eyelids &amp; protruding eyebag</a:t>
            </a:r>
            <a:endParaRPr sz="24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280" name="Google Shape;28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488" y="1104475"/>
            <a:ext cx="4825027" cy="2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5"/>
          <p:cNvSpPr txBox="1"/>
          <p:nvPr>
            <p:ph idx="1" type="body"/>
          </p:nvPr>
        </p:nvSpPr>
        <p:spPr>
          <a:xfrm>
            <a:off x="1794900" y="4192781"/>
            <a:ext cx="55542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400">
                <a:latin typeface="Permanent Marker"/>
                <a:ea typeface="Permanent Marker"/>
                <a:cs typeface="Permanent Marker"/>
                <a:sym typeface="Permanent Marker"/>
              </a:rPr>
              <a:t>Medium-sized nose bridge</a:t>
            </a:r>
            <a:endParaRPr sz="24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286" name="Google Shape;28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5888" y="833725"/>
            <a:ext cx="4672226" cy="311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539023" y="536390"/>
            <a:ext cx="1613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ermanent Marker"/>
                <a:ea typeface="Permanent Marker"/>
                <a:cs typeface="Permanent Marker"/>
                <a:sym typeface="Permanent Marker"/>
              </a:rPr>
              <a:t>Seoul Fashion Week</a:t>
            </a:r>
            <a:endParaRPr sz="30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2798250" y="958750"/>
            <a:ext cx="5503800" cy="32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Font typeface="Caveat"/>
              <a:buChar char="▹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Bi-annual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veat"/>
              <a:buChar char="▹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Expected visitors: 20,000 - 50,000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veat"/>
              <a:buChar char="▹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Approximate exhibitors: 500+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veat"/>
              <a:buChar char="▹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Early bird ticket: 66,000 won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Caveat"/>
              <a:buChar char="▸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About $59 USD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6"/>
          <p:cNvSpPr txBox="1"/>
          <p:nvPr>
            <p:ph idx="1" type="body"/>
          </p:nvPr>
        </p:nvSpPr>
        <p:spPr>
          <a:xfrm>
            <a:off x="1794900" y="4192781"/>
            <a:ext cx="55542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400">
                <a:latin typeface="Permanent Marker"/>
                <a:ea typeface="Permanent Marker"/>
                <a:cs typeface="Permanent Marker"/>
                <a:sym typeface="Permanent Marker"/>
              </a:rPr>
              <a:t>V-shaped face</a:t>
            </a:r>
            <a:endParaRPr sz="24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292" name="Google Shape;29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900" y="875760"/>
            <a:ext cx="5554200" cy="3136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7"/>
          <p:cNvSpPr txBox="1"/>
          <p:nvPr>
            <p:ph idx="1" type="body"/>
          </p:nvPr>
        </p:nvSpPr>
        <p:spPr>
          <a:xfrm>
            <a:off x="1794900" y="4192781"/>
            <a:ext cx="55542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400">
                <a:latin typeface="Permanent Marker"/>
                <a:ea typeface="Permanent Marker"/>
                <a:cs typeface="Permanent Marker"/>
                <a:sym typeface="Permanent Marker"/>
              </a:rPr>
              <a:t>Pale skin</a:t>
            </a:r>
            <a:endParaRPr sz="24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298" name="Google Shape;29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00" y="757901"/>
            <a:ext cx="2146691" cy="318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6109" y="757901"/>
            <a:ext cx="2146692" cy="318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8"/>
          <p:cNvSpPr txBox="1"/>
          <p:nvPr>
            <p:ph type="title"/>
          </p:nvPr>
        </p:nvSpPr>
        <p:spPr>
          <a:xfrm>
            <a:off x="408875" y="536400"/>
            <a:ext cx="1869900" cy="18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ermanent Marker"/>
                <a:ea typeface="Permanent Marker"/>
                <a:cs typeface="Permanent Marker"/>
                <a:sym typeface="Permanent Marker"/>
              </a:rPr>
              <a:t>makeup</a:t>
            </a:r>
            <a:endParaRPr sz="30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305" name="Google Shape;305;p48"/>
          <p:cNvSpPr txBox="1"/>
          <p:nvPr>
            <p:ph idx="1" type="body"/>
          </p:nvPr>
        </p:nvSpPr>
        <p:spPr>
          <a:xfrm>
            <a:off x="2798250" y="728100"/>
            <a:ext cx="5865300" cy="38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A56"/>
              </a:buClr>
              <a:buSzPts val="2400"/>
              <a:buFont typeface="Caveat"/>
              <a:buChar char="▹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similar goals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veat"/>
              <a:buChar char="▸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skin color, face shape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veat"/>
              <a:buChar char="▹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Western interest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veat"/>
              <a:buChar char="▸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Yves Saint Laurent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veat"/>
              <a:buChar char="▸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Primark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veat"/>
              <a:buChar char="▹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focus :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veat"/>
              <a:buChar char="▸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BB cream/cushion compact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veat"/>
              <a:buChar char="▸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concealer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veat"/>
              <a:buChar char="▸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eyes + brows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veat"/>
              <a:buChar char="▸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color: blush, lips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veat"/>
              <a:buChar char="▸"/>
            </a:pPr>
            <a:r>
              <a:t/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9"/>
          <p:cNvSpPr txBox="1"/>
          <p:nvPr>
            <p:ph idx="1" type="body"/>
          </p:nvPr>
        </p:nvSpPr>
        <p:spPr>
          <a:xfrm>
            <a:off x="1794900" y="4192781"/>
            <a:ext cx="55542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eyebrow stamps</a:t>
            </a:r>
            <a:endParaRPr sz="2400">
              <a:solidFill>
                <a:srgbClr val="FFFFFF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311" name="Google Shape;311;p49"/>
          <p:cNvPicPr preferRelativeResize="0"/>
          <p:nvPr/>
        </p:nvPicPr>
        <p:blipFill rotWithShape="1">
          <a:blip r:embed="rId3">
            <a:alphaModFix/>
          </a:blip>
          <a:srcRect b="0" l="0" r="0" t="6244"/>
          <a:stretch/>
        </p:blipFill>
        <p:spPr>
          <a:xfrm>
            <a:off x="2667000" y="674125"/>
            <a:ext cx="3810000" cy="351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0"/>
          <p:cNvSpPr txBox="1"/>
          <p:nvPr>
            <p:ph idx="1" type="body"/>
          </p:nvPr>
        </p:nvSpPr>
        <p:spPr>
          <a:xfrm>
            <a:off x="1794900" y="4192781"/>
            <a:ext cx="55542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scotch tape/facelift tape</a:t>
            </a:r>
            <a:endParaRPr sz="2400">
              <a:solidFill>
                <a:srgbClr val="FFFFFF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317" name="Google Shape;317;p50"/>
          <p:cNvPicPr preferRelativeResize="0"/>
          <p:nvPr/>
        </p:nvPicPr>
        <p:blipFill rotWithShape="1">
          <a:blip r:embed="rId3">
            <a:alphaModFix/>
          </a:blip>
          <a:srcRect b="49092" l="0" r="0" t="2507"/>
          <a:stretch/>
        </p:blipFill>
        <p:spPr>
          <a:xfrm>
            <a:off x="660100" y="955775"/>
            <a:ext cx="3910151" cy="2669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50"/>
          <p:cNvPicPr preferRelativeResize="0"/>
          <p:nvPr/>
        </p:nvPicPr>
        <p:blipFill rotWithShape="1">
          <a:blip r:embed="rId3">
            <a:alphaModFix/>
          </a:blip>
          <a:srcRect b="0" l="0" r="0" t="50495"/>
          <a:stretch/>
        </p:blipFill>
        <p:spPr>
          <a:xfrm>
            <a:off x="4733963" y="955775"/>
            <a:ext cx="3822862" cy="266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1"/>
          <p:cNvSpPr txBox="1"/>
          <p:nvPr>
            <p:ph idx="1" type="body"/>
          </p:nvPr>
        </p:nvSpPr>
        <p:spPr>
          <a:xfrm>
            <a:off x="885775" y="1740175"/>
            <a:ext cx="73575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>
                <a:latin typeface="Permanent Marker"/>
                <a:ea typeface="Permanent Marker"/>
                <a:cs typeface="Permanent Marker"/>
                <a:sym typeface="Permanent Marker"/>
              </a:rPr>
              <a:t>Warning: viewer discretion advised </a:t>
            </a:r>
            <a:endParaRPr sz="60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2"/>
          <p:cNvSpPr txBox="1"/>
          <p:nvPr>
            <p:ph idx="1" type="body"/>
          </p:nvPr>
        </p:nvSpPr>
        <p:spPr>
          <a:xfrm>
            <a:off x="1794900" y="4192781"/>
            <a:ext cx="55542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cornstarch + liquid foundation nose</a:t>
            </a:r>
            <a:endParaRPr sz="2200">
              <a:solidFill>
                <a:srgbClr val="FFFFFF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329" name="Google Shape;32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538" y="711425"/>
            <a:ext cx="6550926" cy="3481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2"/>
          <p:cNvSpPr txBox="1"/>
          <p:nvPr/>
        </p:nvSpPr>
        <p:spPr>
          <a:xfrm>
            <a:off x="7349100" y="4503875"/>
            <a:ext cx="157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*chinese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3"/>
          <p:cNvSpPr txBox="1"/>
          <p:nvPr>
            <p:ph idx="1" type="body"/>
          </p:nvPr>
        </p:nvSpPr>
        <p:spPr>
          <a:xfrm>
            <a:off x="1794900" y="4192781"/>
            <a:ext cx="55542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gradient lip</a:t>
            </a:r>
            <a:endParaRPr sz="2400">
              <a:solidFill>
                <a:srgbClr val="FFFFFF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336" name="Google Shape;33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563" y="890425"/>
            <a:ext cx="5876874" cy="319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4"/>
          <p:cNvSpPr txBox="1"/>
          <p:nvPr>
            <p:ph idx="1" type="body"/>
          </p:nvPr>
        </p:nvSpPr>
        <p:spPr>
          <a:xfrm>
            <a:off x="1493850" y="1933200"/>
            <a:ext cx="61563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>
                <a:latin typeface="Permanent Marker"/>
                <a:ea typeface="Permanent Marker"/>
                <a:cs typeface="Permanent Marker"/>
                <a:sym typeface="Permanent Marker"/>
              </a:rPr>
              <a:t>Skin care</a:t>
            </a:r>
            <a:endParaRPr sz="60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5"/>
          <p:cNvSpPr txBox="1"/>
          <p:nvPr>
            <p:ph idx="1" type="body"/>
          </p:nvPr>
        </p:nvSpPr>
        <p:spPr>
          <a:xfrm>
            <a:off x="1794900" y="4192781"/>
            <a:ext cx="55542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400">
                <a:latin typeface="Permanent Marker"/>
                <a:ea typeface="Permanent Marker"/>
                <a:cs typeface="Permanent Marker"/>
                <a:sym typeface="Permanent Marker"/>
              </a:rPr>
              <a:t>10-step routine</a:t>
            </a:r>
            <a:endParaRPr/>
          </a:p>
        </p:txBody>
      </p:sp>
      <p:pic>
        <p:nvPicPr>
          <p:cNvPr id="347" name="Google Shape;347;p55"/>
          <p:cNvPicPr preferRelativeResize="0"/>
          <p:nvPr/>
        </p:nvPicPr>
        <p:blipFill rotWithShape="1">
          <a:blip r:embed="rId3">
            <a:alphaModFix/>
          </a:blip>
          <a:srcRect b="39655" l="0" r="80051" t="22180"/>
          <a:stretch/>
        </p:blipFill>
        <p:spPr>
          <a:xfrm>
            <a:off x="1145613" y="591550"/>
            <a:ext cx="3346469" cy="360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5"/>
          <p:cNvPicPr preferRelativeResize="0"/>
          <p:nvPr/>
        </p:nvPicPr>
        <p:blipFill rotWithShape="1">
          <a:blip r:embed="rId4">
            <a:alphaModFix/>
          </a:blip>
          <a:srcRect b="19908" l="0" r="76537" t="35672"/>
          <a:stretch/>
        </p:blipFill>
        <p:spPr>
          <a:xfrm>
            <a:off x="4616763" y="591550"/>
            <a:ext cx="3381614" cy="360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888664" cy="392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3464" y="152400"/>
            <a:ext cx="2798136" cy="1863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3464" y="2167892"/>
            <a:ext cx="2798136" cy="186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6"/>
          <p:cNvSpPr txBox="1"/>
          <p:nvPr>
            <p:ph type="title"/>
          </p:nvPr>
        </p:nvSpPr>
        <p:spPr>
          <a:xfrm>
            <a:off x="428625" y="536400"/>
            <a:ext cx="19227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ermanent Marker"/>
                <a:ea typeface="Permanent Marker"/>
                <a:cs typeface="Permanent Marker"/>
                <a:sym typeface="Permanent Marker"/>
              </a:rPr>
              <a:t>References</a:t>
            </a:r>
            <a:endParaRPr sz="2400"/>
          </a:p>
        </p:txBody>
      </p:sp>
      <p:sp>
        <p:nvSpPr>
          <p:cNvPr id="354" name="Google Shape;354;p56"/>
          <p:cNvSpPr txBox="1"/>
          <p:nvPr>
            <p:ph idx="1" type="body"/>
          </p:nvPr>
        </p:nvSpPr>
        <p:spPr>
          <a:xfrm>
            <a:off x="2798250" y="958750"/>
            <a:ext cx="5503800" cy="3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ECC1C8"/>
                </a:solidFill>
                <a:latin typeface="Caveat"/>
                <a:ea typeface="Caveat"/>
                <a:cs typeface="Caveat"/>
                <a:sym typeface="Caveat"/>
                <a:hlinkClick r:id="rId3"/>
              </a:rPr>
              <a:t>http://www.harpersbazaar.com.sg/fashion/street-style/seoul-fashion-week-ss18-street-style/</a:t>
            </a:r>
            <a:endParaRPr sz="1200">
              <a:solidFill>
                <a:srgbClr val="ECC1C8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ECC1C8"/>
                </a:solidFill>
                <a:latin typeface="Caveat"/>
                <a:ea typeface="Caveat"/>
                <a:cs typeface="Caveat"/>
                <a:sym typeface="Caveat"/>
                <a:hlinkClick r:id="rId4"/>
              </a:rPr>
              <a:t>https://10times.com/seoul-fashion-week</a:t>
            </a:r>
            <a:endParaRPr sz="1200">
              <a:solidFill>
                <a:srgbClr val="ECC1C8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ECC1C8"/>
                </a:solidFill>
                <a:latin typeface="Caveat"/>
                <a:ea typeface="Caveat"/>
                <a:cs typeface="Caveat"/>
                <a:sym typeface="Caveat"/>
                <a:hlinkClick r:id="rId5"/>
              </a:rPr>
              <a:t>https://www.soompi.com/article/1033025wpp/stage-everday-life-fashion-trends-inspired-k-pop-stars</a:t>
            </a:r>
            <a:endParaRPr sz="1200">
              <a:solidFill>
                <a:srgbClr val="ECC1C8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ECC1C8"/>
                </a:solidFill>
                <a:latin typeface="Caveat"/>
                <a:ea typeface="Caveat"/>
                <a:cs typeface="Caveat"/>
                <a:sym typeface="Caveat"/>
                <a:hlinkClick r:id="rId6"/>
              </a:rPr>
              <a:t>https://www.trazy.com/experience/detail/seoul-fashion-festival-2018-halloween-red-moon</a:t>
            </a:r>
            <a:endParaRPr sz="1200">
              <a:solidFill>
                <a:srgbClr val="ECC1C8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ECC1C8"/>
                </a:solidFill>
                <a:latin typeface="Caveat"/>
                <a:ea typeface="Caveat"/>
                <a:cs typeface="Caveat"/>
                <a:sym typeface="Caveat"/>
                <a:hlinkClick r:id="rId7"/>
              </a:rPr>
              <a:t>https://www.theodysseyonline.com/you-probably-arent-attractive-in-south-korea</a:t>
            </a:r>
            <a:endParaRPr sz="1200">
              <a:solidFill>
                <a:srgbClr val="ECC1C8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ECC1C8"/>
                </a:solidFill>
                <a:latin typeface="Caveat"/>
                <a:ea typeface="Caveat"/>
                <a:cs typeface="Caveat"/>
                <a:sym typeface="Caveat"/>
                <a:hlinkClick r:id="rId8"/>
              </a:rPr>
              <a:t>https://sokoglam.com/pages/the-korean-skin-care-routine</a:t>
            </a:r>
            <a:endParaRPr sz="1200">
              <a:solidFill>
                <a:srgbClr val="ECC1C8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ECC1C8"/>
                </a:solidFill>
                <a:latin typeface="Caveat"/>
                <a:ea typeface="Caveat"/>
                <a:cs typeface="Caveat"/>
                <a:sym typeface="Caveat"/>
                <a:hlinkClick r:id="rId9"/>
              </a:rPr>
              <a:t>https://www.rebelsmarket.com/blog/posts/fashion-style-trends-from-seoul-south-korea-you-didn-t-know</a:t>
            </a:r>
            <a:endParaRPr sz="1200" u="sng">
              <a:solidFill>
                <a:srgbClr val="ECC1C8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ECC1C8"/>
                </a:solidFill>
                <a:latin typeface="Caveat"/>
                <a:ea typeface="Caveat"/>
                <a:cs typeface="Caveat"/>
                <a:sym typeface="Caveat"/>
                <a:hlinkClick r:id="rId10"/>
              </a:rPr>
              <a:t>https://www.businessinsider.com/south-korea-plastic-surgery-gangnam-biggest-misconception-2018-6</a:t>
            </a:r>
            <a:endParaRPr sz="1200" u="sng">
              <a:solidFill>
                <a:srgbClr val="ECC1C8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ECC1C8"/>
                </a:solidFill>
                <a:latin typeface="Caveat"/>
                <a:ea typeface="Caveat"/>
                <a:cs typeface="Caveat"/>
                <a:sym typeface="Caveat"/>
                <a:hlinkClick r:id="rId11"/>
              </a:rPr>
              <a:t>https://www.seoultouchup.com/korean-plastic-surgery-statistics/</a:t>
            </a:r>
            <a:endParaRPr sz="1200" u="sng">
              <a:solidFill>
                <a:srgbClr val="ECC1C8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ECC1C8"/>
                </a:solidFill>
                <a:latin typeface="Caveat"/>
                <a:ea typeface="Caveat"/>
                <a:cs typeface="Caveat"/>
                <a:sym typeface="Caveat"/>
              </a:rPr>
              <a:t>http://www.myfatpocket.com/beauty/beauty-trends/south-korean-women-are-using-this-tape-to-achieve-a-smaller-face.html</a:t>
            </a:r>
            <a:endParaRPr sz="1200" u="sng">
              <a:solidFill>
                <a:srgbClr val="ECC1C8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ECC1C8"/>
                </a:solidFill>
                <a:latin typeface="Caveat"/>
                <a:ea typeface="Caveat"/>
                <a:cs typeface="Caveat"/>
                <a:sym typeface="Caveat"/>
              </a:rPr>
              <a:t>https://www.youtube.com/watch?v=3NPbD4soNXQ</a:t>
            </a:r>
            <a:endParaRPr sz="1200" u="sng">
              <a:solidFill>
                <a:srgbClr val="ECC1C8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ECC1C8"/>
                </a:solidFill>
                <a:latin typeface="Caveat"/>
                <a:ea typeface="Caveat"/>
                <a:cs typeface="Caveat"/>
                <a:sym typeface="Caveat"/>
              </a:rPr>
              <a:t>https://tradingeconomics.com/south-korea/gdp</a:t>
            </a:r>
            <a:endParaRPr sz="1200" u="sng">
              <a:solidFill>
                <a:srgbClr val="ECC1C8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 u="sng">
              <a:solidFill>
                <a:srgbClr val="ECC1C8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 u="sng">
              <a:solidFill>
                <a:srgbClr val="ECC1C8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 u="sng">
              <a:solidFill>
                <a:srgbClr val="ECC1C8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6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903421" cy="39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8221" y="152400"/>
            <a:ext cx="2783379" cy="1853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8221" y="2158067"/>
            <a:ext cx="2783379" cy="1855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896032" cy="39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0832" y="152400"/>
            <a:ext cx="2790768" cy="1860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0832" y="2165312"/>
            <a:ext cx="2790768" cy="1858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ctrTitle"/>
          </p:nvPr>
        </p:nvSpPr>
        <p:spPr>
          <a:xfrm>
            <a:off x="2404500" y="1623000"/>
            <a:ext cx="4335000" cy="18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0">
                <a:solidFill>
                  <a:srgbClr val="ECC1C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Fashion styles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539025" y="536400"/>
            <a:ext cx="1739700" cy="18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ermanent Marker"/>
                <a:ea typeface="Permanent Marker"/>
                <a:cs typeface="Permanent Marker"/>
                <a:sym typeface="Permanent Marker"/>
              </a:rPr>
              <a:t>u</a:t>
            </a:r>
            <a:r>
              <a:rPr lang="en" sz="3000">
                <a:latin typeface="Permanent Marker"/>
                <a:ea typeface="Permanent Marker"/>
                <a:cs typeface="Permanent Marker"/>
                <a:sym typeface="Permanent Marker"/>
              </a:rPr>
              <a:t>lzzang</a:t>
            </a:r>
            <a:endParaRPr sz="3000"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ermanent Marker"/>
                <a:ea typeface="Permanent Marker"/>
                <a:cs typeface="Permanent Marker"/>
                <a:sym typeface="Permanent Marker"/>
              </a:rPr>
              <a:t>fashion</a:t>
            </a:r>
            <a:endParaRPr sz="30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2798250" y="958750"/>
            <a:ext cx="5503800" cy="32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A56"/>
              </a:buClr>
              <a:buSzPts val="2400"/>
              <a:buFont typeface="Caveat"/>
              <a:buChar char="▹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Online popularity due to looks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veat"/>
              <a:buChar char="▹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Tips: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veat"/>
              <a:buChar char="▸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Matching outfits (couples)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veat"/>
              <a:buChar char="▸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Loose &amp; tight combo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veat"/>
              <a:buChar char="▸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Bright colors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veat"/>
              <a:buChar char="▸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Bold prints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5"/>
          <p:cNvPicPr preferRelativeResize="0"/>
          <p:nvPr/>
        </p:nvPicPr>
        <p:blipFill rotWithShape="1">
          <a:blip r:embed="rId3">
            <a:alphaModFix/>
          </a:blip>
          <a:srcRect b="18374" l="0" r="0" t="0"/>
          <a:stretch/>
        </p:blipFill>
        <p:spPr>
          <a:xfrm>
            <a:off x="716100" y="152400"/>
            <a:ext cx="2049900" cy="220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5399" y="2474050"/>
            <a:ext cx="2991025" cy="251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/>
          <p:cNvPicPr preferRelativeResize="0"/>
          <p:nvPr/>
        </p:nvPicPr>
        <p:blipFill rotWithShape="1">
          <a:blip r:embed="rId5">
            <a:alphaModFix/>
          </a:blip>
          <a:srcRect b="15059" l="0" r="0" t="0"/>
          <a:stretch/>
        </p:blipFill>
        <p:spPr>
          <a:xfrm>
            <a:off x="228700" y="2474050"/>
            <a:ext cx="2537300" cy="251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5"/>
          <p:cNvPicPr preferRelativeResize="0"/>
          <p:nvPr/>
        </p:nvPicPr>
        <p:blipFill rotWithShape="1">
          <a:blip r:embed="rId6">
            <a:alphaModFix/>
          </a:blip>
          <a:srcRect b="0" l="0" r="0" t="14617"/>
          <a:stretch/>
        </p:blipFill>
        <p:spPr>
          <a:xfrm>
            <a:off x="2985400" y="152400"/>
            <a:ext cx="2614337" cy="220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5"/>
          <p:cNvPicPr preferRelativeResize="0"/>
          <p:nvPr/>
        </p:nvPicPr>
        <p:blipFill rotWithShape="1">
          <a:blip r:embed="rId7">
            <a:alphaModFix/>
          </a:blip>
          <a:srcRect b="0" l="0" r="13822" t="0"/>
          <a:stretch/>
        </p:blipFill>
        <p:spPr>
          <a:xfrm>
            <a:off x="6195825" y="147713"/>
            <a:ext cx="2785300" cy="48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ph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